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Lst>
  <p:sldIdLst>
    <p:sldId id="256" r:id="rId2"/>
    <p:sldId id="257" r:id="rId3"/>
    <p:sldId id="268" r:id="rId4"/>
    <p:sldId id="269" r:id="rId5"/>
    <p:sldId id="272" r:id="rId6"/>
    <p:sldId id="270" r:id="rId7"/>
    <p:sldId id="259" r:id="rId8"/>
    <p:sldId id="260" r:id="rId9"/>
    <p:sldId id="261" r:id="rId10"/>
    <p:sldId id="262" r:id="rId11"/>
    <p:sldId id="264" r:id="rId12"/>
    <p:sldId id="265" r:id="rId13"/>
    <p:sldId id="266" r:id="rId14"/>
    <p:sldId id="273" r:id="rId15"/>
    <p:sldId id="267"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3" d="100"/>
          <a:sy n="123" d="100"/>
        </p:scale>
        <p:origin x="-864"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3776" y="3776472"/>
            <a:ext cx="7196328" cy="1470025"/>
          </a:xfrm>
        </p:spPr>
        <p:txBody>
          <a:bodyPr vert="horz" lIns="91440" tIns="45720" rIns="91440" bIns="45720" rtlCol="0" anchor="b" anchorCtr="0">
            <a:noAutofit/>
          </a:bodyPr>
          <a:lstStyle>
            <a:lvl1pPr algn="l"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493776" y="5257800"/>
            <a:ext cx="7196328" cy="987552"/>
          </a:xfrm>
        </p:spPr>
        <p:txBody>
          <a:bodyPr vert="horz" lIns="91440" tIns="45720" rIns="91440" bIns="45720" rtlCol="0" anchor="t" anchorCtr="0">
            <a:noAutofit/>
          </a:bodyPr>
          <a:lstStyle>
            <a:lvl1pPr marL="0" indent="0" algn="l" defTabSz="914400" rtl="0" eaLnBrk="1" latinLnBrk="0" hangingPunct="1">
              <a:spcBef>
                <a:spcPct val="0"/>
              </a:spcBef>
              <a:buFont typeface="Wingdings 2" pitchFamily="18" charset="2"/>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6345044B-FDA3-4B4A-8ACF-ED5290FB3ED9}" type="datetimeFigureOut">
              <a:rPr lang="en-US" smtClean="0"/>
              <a:t>7/14/15</a:t>
            </a:fld>
            <a:endParaRPr lang="en-US"/>
          </a:p>
        </p:txBody>
      </p:sp>
      <p:sp>
        <p:nvSpPr>
          <p:cNvPr id="5" name="Footer Placeholder 4"/>
          <p:cNvSpPr>
            <a:spLocks noGrp="1"/>
          </p:cNvSpPr>
          <p:nvPr>
            <p:ph type="ftr" sz="quarter" idx="11"/>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5175" y="4267200"/>
            <a:ext cx="7612063" cy="1100138"/>
          </a:xfrm>
        </p:spPr>
        <p:txBody>
          <a:bodyPr anchor="b"/>
          <a:lstStyle>
            <a:lvl1pPr algn="ctr">
              <a:defRPr sz="4400" b="0">
                <a:solidFill>
                  <a:schemeClr val="bg1"/>
                </a:solidFill>
                <a:effectLst>
                  <a:outerShdw blurRad="63500" dist="50800" dir="2700000" algn="tl" rotWithShape="0">
                    <a:prstClr val="black">
                      <a:alpha val="50000"/>
                    </a:prstClr>
                  </a:outerShdw>
                </a:effectLst>
              </a:defRPr>
            </a:lvl1pPr>
          </a:lstStyle>
          <a:p>
            <a:r>
              <a:rPr lang="en-US" smtClean="0"/>
              <a:t>Click to edit Master title style</a:t>
            </a:r>
            <a:endParaRPr/>
          </a:p>
        </p:txBody>
      </p:sp>
      <p:sp>
        <p:nvSpPr>
          <p:cNvPr id="3" name="Picture Placeholder 2"/>
          <p:cNvSpPr>
            <a:spLocks noGrp="1"/>
          </p:cNvSpPr>
          <p:nvPr>
            <p:ph type="pic" idx="1"/>
          </p:nvPr>
        </p:nvSpPr>
        <p:spPr>
          <a:xfrm rot="21414040">
            <a:off x="1779080" y="450465"/>
            <a:ext cx="5486400" cy="3626214"/>
          </a:xfrm>
          <a:solidFill>
            <a:srgbClr val="FFFFFF">
              <a:shade val="85000"/>
            </a:srgbClr>
          </a:solidFill>
          <a:ln w="38100" cap="sq">
            <a:solidFill>
              <a:srgbClr val="FDFDFD"/>
            </a:solidFill>
            <a:miter lim="800000"/>
          </a:ln>
          <a:effectLst>
            <a:outerShdw blurRad="88900" dist="25400" dir="54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vert="horz" lIns="91440" tIns="45720" rIns="91440" bIns="45720" rtlCol="0">
            <a:normAutofit/>
          </a:bodyPr>
          <a:lstStyle>
            <a:lvl1pPr marL="342900" indent="-342900" algn="l" defTabSz="914400" rtl="0" eaLnBrk="1" latinLnBrk="0" hangingPunct="1">
              <a:spcBef>
                <a:spcPts val="2000"/>
              </a:spcBef>
              <a:buFont typeface="Wingdings 2" pitchFamily="18" charset="2"/>
              <a:buNone/>
              <a:defRPr sz="1800" kern="1200">
                <a:solidFill>
                  <a:schemeClr val="bg1"/>
                </a:solidFill>
                <a:effectLst>
                  <a:outerShdw blurRad="63500" dist="50800" dir="2700000" algn="tl" rotWithShape="0">
                    <a:prstClr val="black">
                      <a:alpha val="5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765175" y="5443538"/>
            <a:ext cx="7612063" cy="804862"/>
          </a:xfrm>
        </p:spPr>
        <p:txBody>
          <a:bodyPr>
            <a:normAutofit/>
          </a:bodyPr>
          <a:lstStyle>
            <a:lvl1pPr marL="0" indent="0" algn="ctr">
              <a:spcBef>
                <a:spcPts val="300"/>
              </a:spcBef>
              <a:buNone/>
              <a:defRPr sz="1800">
                <a:effectLst>
                  <a:outerShdw blurRad="63500" dist="50800" dir="2700000" algn="tl" rotWithShape="0">
                    <a:prstClr val="black">
                      <a:alpha val="50000"/>
                    </a:prstClr>
                  </a:outerShdw>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45044B-FDA3-4B4A-8ACF-ED5290FB3ED9}" type="datetimeFigureOut">
              <a:rPr lang="en-US" smtClean="0"/>
              <a:t>7/14/15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C60170-FE75-5043-9E4B-12D900E5A0C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 Pictures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946" y="381000"/>
            <a:ext cx="3250360" cy="16319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608946" y="2084389"/>
            <a:ext cx="3250360" cy="3935412"/>
          </a:xfrm>
        </p:spPr>
        <p:txBody>
          <a:bodyPr vert="horz" lIns="91440" tIns="45720" rIns="91440" bIns="45720" rtlCol="0" anchor="t" anchorCtr="0">
            <a:noAutofit/>
          </a:bodyPr>
          <a:lstStyle>
            <a:lvl1pPr marL="0" indent="0" algn="ctr" defTabSz="914400" rtl="0" eaLnBrk="1" latinLnBrk="0" hangingPunct="1">
              <a:spcBef>
                <a:spcPts val="600"/>
              </a:spcBef>
              <a:buNone/>
              <a:defRPr sz="1800" b="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495800" y="6356350"/>
            <a:ext cx="1143000" cy="365125"/>
          </a:xfrm>
        </p:spPr>
        <p:txBody>
          <a:bodyPr/>
          <a:lstStyle>
            <a:lvl1pPr algn="l">
              <a:defRPr/>
            </a:lvl1pPr>
          </a:lstStyle>
          <a:p>
            <a:fld id="{6345044B-FDA3-4B4A-8ACF-ED5290FB3ED9}" type="datetimeFigureOut">
              <a:rPr lang="en-US" smtClean="0"/>
              <a:t>7/14/15</a:t>
            </a:fld>
            <a:endParaRPr lang="en-US"/>
          </a:p>
        </p:txBody>
      </p:sp>
      <p:sp>
        <p:nvSpPr>
          <p:cNvPr id="6" name="Footer Placeholder 5"/>
          <p:cNvSpPr>
            <a:spLocks noGrp="1"/>
          </p:cNvSpPr>
          <p:nvPr>
            <p:ph type="ftr" sz="quarter" idx="11"/>
          </p:nvPr>
        </p:nvSpPr>
        <p:spPr>
          <a:xfrm>
            <a:off x="5791200" y="6356350"/>
            <a:ext cx="2895600" cy="365125"/>
          </a:xfrm>
        </p:spPr>
        <p:txBody>
          <a:bodyPr/>
          <a:lstStyle>
            <a:lvl1pPr algn="r">
              <a:defRPr/>
            </a:lvl1pPr>
          </a:lstStyle>
          <a:p>
            <a:endParaRPr lang="en-US"/>
          </a:p>
        </p:txBody>
      </p:sp>
      <p:sp>
        <p:nvSpPr>
          <p:cNvPr id="7" name="Slide Number Placeholder 6"/>
          <p:cNvSpPr>
            <a:spLocks noGrp="1"/>
          </p:cNvSpPr>
          <p:nvPr>
            <p:ph type="sldNum" sz="quarter" idx="12"/>
          </p:nvPr>
        </p:nvSpPr>
        <p:spPr>
          <a:xfrm>
            <a:off x="1967426" y="6356350"/>
            <a:ext cx="533400" cy="365125"/>
          </a:xfrm>
        </p:spPr>
        <p:txBody>
          <a:bodyPr/>
          <a:lstStyle>
            <a:lvl1pPr>
              <a:defRPr>
                <a:solidFill>
                  <a:schemeClr val="tx2"/>
                </a:solidFill>
              </a:defRPr>
            </a:lvl1pPr>
          </a:lstStyle>
          <a:p>
            <a:fld id="{30C60170-FE75-5043-9E4B-12D900E5A0CE}" type="slidenum">
              <a:rPr lang="en-US" smtClean="0"/>
              <a:t>‹#›</a:t>
            </a:fld>
            <a:endParaRPr lang="en-US"/>
          </a:p>
        </p:txBody>
      </p:sp>
      <p:sp>
        <p:nvSpPr>
          <p:cNvPr id="9" name="Picture Placeholder 7"/>
          <p:cNvSpPr>
            <a:spLocks noGrp="1"/>
          </p:cNvSpPr>
          <p:nvPr>
            <p:ph type="pic" sz="quarter" idx="14"/>
          </p:nvPr>
        </p:nvSpPr>
        <p:spPr>
          <a:xfrm rot="307655">
            <a:off x="4082874" y="3187732"/>
            <a:ext cx="4141140" cy="2881378"/>
          </a:xfrm>
          <a:solidFill>
            <a:srgbClr val="FFFFFF">
              <a:shade val="85000"/>
            </a:srgbClr>
          </a:solidFill>
          <a:ln w="38100" cap="sq">
            <a:solidFill>
              <a:srgbClr val="FDFDFD"/>
            </a:solidFill>
            <a:miter lim="800000"/>
          </a:ln>
          <a:effectLst>
            <a:outerShdw blurRad="88900" dist="25400" dir="72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US" smtClean="0"/>
              <a:t>Drag picture to placeholder or click icon to add</a:t>
            </a:r>
            <a:endParaRPr/>
          </a:p>
        </p:txBody>
      </p:sp>
      <p:sp>
        <p:nvSpPr>
          <p:cNvPr id="8" name="Picture Placeholder 7"/>
          <p:cNvSpPr>
            <a:spLocks noGrp="1"/>
          </p:cNvSpPr>
          <p:nvPr>
            <p:ph type="pic" sz="quarter" idx="13"/>
          </p:nvPr>
        </p:nvSpPr>
        <p:spPr>
          <a:xfrm rot="21414752">
            <a:off x="4623469" y="338031"/>
            <a:ext cx="4141140" cy="2881378"/>
          </a:xfrm>
          <a:solidFill>
            <a:srgbClr val="FFFFFF">
              <a:shade val="85000"/>
            </a:srgbClr>
          </a:solidFill>
          <a:ln w="38100" cap="sq">
            <a:solidFill>
              <a:srgbClr val="FDFDFD"/>
            </a:solidFill>
            <a:miter lim="800000"/>
          </a:ln>
          <a:effectLst>
            <a:outerShdw blurRad="88900" dist="25400" dir="54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US" smtClean="0"/>
              <a:t>Drag picture to placeholder or click icon to add</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6345044B-FDA3-4B4A-8ACF-ED5290FB3ED9}" type="datetimeFigureOut">
              <a:rPr lang="en-US" smtClean="0"/>
              <a:t>7/14/15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C60170-FE75-5043-9E4B-12D900E5A0CE}"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0" y="457200"/>
            <a:ext cx="1497106" cy="581025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496888" y="457200"/>
            <a:ext cx="6513511" cy="581025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6345044B-FDA3-4B4A-8ACF-ED5290FB3ED9}" type="datetimeFigureOut">
              <a:rPr lang="en-US" smtClean="0"/>
              <a:t>7/14/15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C60170-FE75-5043-9E4B-12D900E5A0C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6345044B-FDA3-4B4A-8ACF-ED5290FB3ED9}" type="datetimeFigureOut">
              <a:rPr lang="en-US" smtClean="0"/>
              <a:t>7/14/15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C60170-FE75-5043-9E4B-12D900E5A0C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6889" y="3774328"/>
            <a:ext cx="7199311" cy="1470025"/>
          </a:xfrm>
        </p:spPr>
        <p:txBody>
          <a:bodyPr anchor="b" anchorCtr="0"/>
          <a:lstStyle>
            <a:lvl1pPr algn="l">
              <a:defRPr sz="4800"/>
            </a:lvl1pPr>
          </a:lstStyle>
          <a:p>
            <a:r>
              <a:rPr lang="en-US" smtClean="0"/>
              <a:t>Click to edit Master title style</a:t>
            </a:r>
            <a:endParaRPr/>
          </a:p>
        </p:txBody>
      </p:sp>
      <p:sp>
        <p:nvSpPr>
          <p:cNvPr id="3" name="Subtitle 2"/>
          <p:cNvSpPr>
            <a:spLocks noGrp="1"/>
          </p:cNvSpPr>
          <p:nvPr>
            <p:ph type="subTitle" idx="1"/>
          </p:nvPr>
        </p:nvSpPr>
        <p:spPr>
          <a:xfrm>
            <a:off x="496888" y="5257800"/>
            <a:ext cx="7199312" cy="990600"/>
          </a:xfrm>
        </p:spPr>
        <p:txBody>
          <a:bodyPr vert="horz" lIns="91440" tIns="45720" rIns="91440" bIns="45720" rtlCol="0" anchor="t" anchorCtr="0">
            <a:noAutofit/>
          </a:bodyPr>
          <a:lstStyle>
            <a:lvl1pPr marL="0" indent="0" algn="l" defTabSz="914400" rtl="0" eaLnBrk="1" latinLnBrk="0" hangingPunct="1">
              <a:spcBef>
                <a:spcPct val="0"/>
              </a:spcBef>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6345044B-FDA3-4B4A-8ACF-ED5290FB3ED9}" type="datetimeFigureOut">
              <a:rPr lang="en-US" smtClean="0"/>
              <a:t>7/14/15</a:t>
            </a:fld>
            <a:endParaRPr lang="en-US"/>
          </a:p>
        </p:txBody>
      </p:sp>
      <p:sp>
        <p:nvSpPr>
          <p:cNvPr id="5" name="Footer Placeholder 4"/>
          <p:cNvSpPr>
            <a:spLocks noGrp="1"/>
          </p:cNvSpPr>
          <p:nvPr>
            <p:ph type="ftr" sz="quarter" idx="11"/>
          </p:nvPr>
        </p:nvSpPr>
        <p:spPr/>
        <p:txBody>
          <a:bodyPr/>
          <a:lstStyle/>
          <a:p>
            <a:endParaRPr lang="en-US"/>
          </a:p>
        </p:txBody>
      </p:sp>
      <p:sp>
        <p:nvSpPr>
          <p:cNvPr id="8" name="Picture Placeholder 7"/>
          <p:cNvSpPr>
            <a:spLocks noGrp="1"/>
          </p:cNvSpPr>
          <p:nvPr>
            <p:ph type="pic" sz="quarter" idx="12"/>
          </p:nvPr>
        </p:nvSpPr>
        <p:spPr>
          <a:xfrm rot="504148">
            <a:off x="4493544" y="555043"/>
            <a:ext cx="4142460" cy="3085398"/>
          </a:xfrm>
          <a:solidFill>
            <a:srgbClr val="FFFFFF">
              <a:shade val="85000"/>
            </a:srgbClr>
          </a:solidFill>
          <a:ln w="38100" cap="sq">
            <a:solidFill>
              <a:srgbClr val="FDFDFD"/>
            </a:solidFill>
            <a:miter lim="800000"/>
          </a:ln>
          <a:effectLst>
            <a:outerShdw blurRad="57150" dist="37500" dir="7560000" sy="98000" kx="110000" ky="200000" algn="tl" rotWithShape="0">
              <a:srgbClr val="000000">
                <a:alpha val="20000"/>
              </a:srgb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US" smtClean="0"/>
              <a:t>Drag picture to placeholder or click icon to add</a:t>
            </a:r>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5175" y="2236694"/>
            <a:ext cx="7612063" cy="1362075"/>
          </a:xfrm>
        </p:spPr>
        <p:txBody>
          <a:bodyPr vert="horz" lIns="91440" tIns="45720" rIns="91440" bIns="45720" rtlCol="0" anchor="b" anchorCtr="0">
            <a:noAutofit/>
          </a:bodyPr>
          <a:lstStyle>
            <a:lvl1pPr algn="ctr"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765175" y="3617259"/>
            <a:ext cx="7612063" cy="1500187"/>
          </a:xfrm>
        </p:spPr>
        <p:txBody>
          <a:bodyPr vert="horz" lIns="91440" tIns="45720" rIns="91440" bIns="45720" rtlCol="0" anchor="t" anchorCtr="0">
            <a:noAutofit/>
          </a:bodyPr>
          <a:lstStyle>
            <a:lvl1pPr marL="0" indent="0" algn="ctr" defTabSz="914400" rtl="0" eaLnBrk="1" latinLnBrk="0" hangingPunct="1">
              <a:spcBef>
                <a:spcPct val="0"/>
              </a:spcBef>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45044B-FDA3-4B4A-8ACF-ED5290FB3ED9}" type="datetimeFigureOut">
              <a:rPr lang="en-US" smtClean="0"/>
              <a:t>7/14/15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C60170-FE75-5043-9E4B-12D900E5A0CE}"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5174" y="79468"/>
            <a:ext cx="7612063" cy="1417638"/>
          </a:xfrm>
        </p:spPr>
        <p:txBody>
          <a:bodyPr/>
          <a:lstStyle/>
          <a:p>
            <a:r>
              <a:rPr lang="en-US" smtClean="0"/>
              <a:t>Click to edit Master title style</a:t>
            </a:r>
            <a:endParaRPr/>
          </a:p>
        </p:txBody>
      </p:sp>
      <p:sp>
        <p:nvSpPr>
          <p:cNvPr id="3" name="Content Placeholder 2"/>
          <p:cNvSpPr>
            <a:spLocks noGrp="1"/>
          </p:cNvSpPr>
          <p:nvPr>
            <p:ph sz="half" idx="1"/>
          </p:nvPr>
        </p:nvSpPr>
        <p:spPr>
          <a:xfrm>
            <a:off x="765175" y="2084388"/>
            <a:ext cx="3657600" cy="4183062"/>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19637" y="2084388"/>
            <a:ext cx="3657600" cy="4183062"/>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6345044B-FDA3-4B4A-8ACF-ED5290FB3ED9}" type="datetimeFigureOut">
              <a:rPr lang="en-US" smtClean="0"/>
              <a:t>7/14/15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C60170-FE75-5043-9E4B-12D900E5A0CE}"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65174" y="79468"/>
            <a:ext cx="7612063" cy="1417638"/>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65174" y="1687512"/>
            <a:ext cx="3657600" cy="903288"/>
          </a:xfrm>
        </p:spPr>
        <p:txBody>
          <a:bodyPr anchor="ctr"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65174" y="2649071"/>
            <a:ext cx="3657600" cy="3608293"/>
          </a:xfrm>
        </p:spPr>
        <p:txBody>
          <a:bodyPr>
            <a:normAutofit/>
          </a:bodyPr>
          <a:lstStyle>
            <a:lvl1pPr>
              <a:defRPr sz="20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19637" y="1687512"/>
            <a:ext cx="3657600" cy="903288"/>
          </a:xfrm>
        </p:spPr>
        <p:txBody>
          <a:bodyPr anchor="ctr"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19637" y="2649071"/>
            <a:ext cx="3657600" cy="3608293"/>
          </a:xfrm>
        </p:spPr>
        <p:txBody>
          <a:bodyPr>
            <a:normAutofit/>
          </a:bodyPr>
          <a:lstStyle>
            <a:lvl1pPr>
              <a:defRPr sz="20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6345044B-FDA3-4B4A-8ACF-ED5290FB3ED9}" type="datetimeFigureOut">
              <a:rPr lang="en-US" smtClean="0"/>
              <a:t>7/14/15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C60170-FE75-5043-9E4B-12D900E5A0C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6345044B-FDA3-4B4A-8ACF-ED5290FB3ED9}" type="datetimeFigureOut">
              <a:rPr lang="en-US" smtClean="0"/>
              <a:t>7/14/15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C60170-FE75-5043-9E4B-12D900E5A0C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45044B-FDA3-4B4A-8ACF-ED5290FB3ED9}" type="datetimeFigureOut">
              <a:rPr lang="en-US" smtClean="0"/>
              <a:t>7/14/15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C60170-FE75-5043-9E4B-12D900E5A0CE}"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946" y="381000"/>
            <a:ext cx="3250360" cy="16319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495800" y="381000"/>
            <a:ext cx="4149725" cy="5886450"/>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608946" y="2084389"/>
            <a:ext cx="3250360" cy="3935412"/>
          </a:xfrm>
        </p:spPr>
        <p:txBody>
          <a:bodyPr vert="horz" lIns="91440" tIns="45720" rIns="91440" bIns="45720" rtlCol="0" anchor="t" anchorCtr="0">
            <a:noAutofit/>
          </a:bodyPr>
          <a:lstStyle>
            <a:lvl1pPr marL="0" indent="0" algn="ctr" defTabSz="914400" rtl="0" eaLnBrk="1" latinLnBrk="0" hangingPunct="1">
              <a:spcBef>
                <a:spcPts val="600"/>
              </a:spcBef>
              <a:buNone/>
              <a:defRPr sz="1800" b="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495800" y="6356350"/>
            <a:ext cx="1143000" cy="365125"/>
          </a:xfrm>
        </p:spPr>
        <p:txBody>
          <a:bodyPr/>
          <a:lstStyle>
            <a:lvl1pPr algn="l">
              <a:defRPr/>
            </a:lvl1pPr>
          </a:lstStyle>
          <a:p>
            <a:fld id="{6345044B-FDA3-4B4A-8ACF-ED5290FB3ED9}" type="datetimeFigureOut">
              <a:rPr lang="en-US" smtClean="0"/>
              <a:t>7/14/15</a:t>
            </a:fld>
            <a:endParaRPr lang="en-US"/>
          </a:p>
        </p:txBody>
      </p:sp>
      <p:sp>
        <p:nvSpPr>
          <p:cNvPr id="6" name="Footer Placeholder 5"/>
          <p:cNvSpPr>
            <a:spLocks noGrp="1"/>
          </p:cNvSpPr>
          <p:nvPr>
            <p:ph type="ftr" sz="quarter" idx="11"/>
          </p:nvPr>
        </p:nvSpPr>
        <p:spPr>
          <a:xfrm>
            <a:off x="5791200" y="6356350"/>
            <a:ext cx="2895600" cy="365125"/>
          </a:xfrm>
        </p:spPr>
        <p:txBody>
          <a:bodyPr/>
          <a:lstStyle>
            <a:lvl1pPr algn="r">
              <a:defRPr/>
            </a:lvl1pPr>
          </a:lstStyle>
          <a:p>
            <a:endParaRPr lang="en-US"/>
          </a:p>
        </p:txBody>
      </p:sp>
      <p:sp>
        <p:nvSpPr>
          <p:cNvPr id="7" name="Slide Number Placeholder 6"/>
          <p:cNvSpPr>
            <a:spLocks noGrp="1"/>
          </p:cNvSpPr>
          <p:nvPr>
            <p:ph type="sldNum" sz="quarter" idx="12"/>
          </p:nvPr>
        </p:nvSpPr>
        <p:spPr>
          <a:xfrm>
            <a:off x="1967426" y="6356350"/>
            <a:ext cx="533400" cy="365125"/>
          </a:xfrm>
        </p:spPr>
        <p:txBody>
          <a:bodyPr/>
          <a:lstStyle>
            <a:lvl1pPr>
              <a:defRPr>
                <a:solidFill>
                  <a:schemeClr val="tx2"/>
                </a:solidFill>
              </a:defRPr>
            </a:lvl1pPr>
          </a:lstStyle>
          <a:p>
            <a:fld id="{30C60170-FE75-5043-9E4B-12D900E5A0CE}"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5174" y="79468"/>
            <a:ext cx="7612063" cy="1417638"/>
          </a:xfrm>
          <a:prstGeom prst="rect">
            <a:avLst/>
          </a:prstGeom>
        </p:spPr>
        <p:txBody>
          <a:bodyPr vert="horz" lIns="91440" tIns="45720" rIns="91440" bIns="45720" rtlCol="0" anchor="ctr" anchorCtr="0">
            <a:noAutofit/>
          </a:bodyPr>
          <a:lstStyle/>
          <a:p>
            <a:r>
              <a:rPr lang="en-US" smtClean="0"/>
              <a:t>Click to edit Master title style</a:t>
            </a:r>
            <a:endParaRPr/>
          </a:p>
        </p:txBody>
      </p:sp>
      <p:sp>
        <p:nvSpPr>
          <p:cNvPr id="3" name="Text Placeholder 2"/>
          <p:cNvSpPr>
            <a:spLocks noGrp="1"/>
          </p:cNvSpPr>
          <p:nvPr>
            <p:ph type="body" idx="1"/>
          </p:nvPr>
        </p:nvSpPr>
        <p:spPr>
          <a:xfrm>
            <a:off x="765175" y="2070846"/>
            <a:ext cx="7612064" cy="418203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6345044B-FDA3-4B4A-8ACF-ED5290FB3ED9}" type="datetimeFigureOut">
              <a:rPr lang="en-US" smtClean="0"/>
              <a:t>7/14/15</a:t>
            </a:fld>
            <a:endParaRPr lang="en-US"/>
          </a:p>
        </p:txBody>
      </p:sp>
      <p:sp>
        <p:nvSpPr>
          <p:cNvPr id="5" name="Footer Placeholder 4"/>
          <p:cNvSpPr>
            <a:spLocks noGrp="1"/>
          </p:cNvSpPr>
          <p:nvPr>
            <p:ph type="ftr" sz="quarter" idx="3"/>
          </p:nvPr>
        </p:nvSpPr>
        <p:spPr>
          <a:xfrm>
            <a:off x="443753" y="6356350"/>
            <a:ext cx="2895600"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4305300" y="6356350"/>
            <a:ext cx="533400" cy="365125"/>
          </a:xfrm>
          <a:prstGeom prst="rect">
            <a:avLst/>
          </a:prstGeom>
        </p:spPr>
        <p:txBody>
          <a:bodyPr vert="horz" lIns="91440" tIns="45720" rIns="91440" bIns="45720" rtlCol="0" anchor="ctr"/>
          <a:lstStyle>
            <a:lvl1pPr algn="ctr">
              <a:defRPr sz="1200">
                <a:solidFill>
                  <a:schemeClr val="bg1"/>
                </a:solidFill>
              </a:defRPr>
            </a:lvl1pPr>
          </a:lstStyle>
          <a:p>
            <a:fld id="{30C60170-FE75-5043-9E4B-12D900E5A0C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Lst>
  <p:txStyles>
    <p:titleStyle>
      <a:lvl1pPr algn="ctr"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p:titleStyle>
    <p:bodyStyle>
      <a:lvl1pPr marL="342900" indent="-342900" algn="l" defTabSz="914400" rtl="0" eaLnBrk="1" latinLnBrk="0" hangingPunct="1">
        <a:spcBef>
          <a:spcPts val="2000"/>
        </a:spcBef>
        <a:buFont typeface="Wingdings 2" pitchFamily="18" charset="2"/>
        <a:buChar char=""/>
        <a:defRPr sz="2400" kern="1200">
          <a:solidFill>
            <a:schemeClr val="bg1"/>
          </a:solidFill>
          <a:effectLst>
            <a:outerShdw blurRad="63500" dist="50800" dir="2700000" algn="tl" rotWithShape="0">
              <a:prstClr val="black">
                <a:alpha val="50000"/>
              </a:prstClr>
            </a:outerShdw>
          </a:effectLst>
          <a:latin typeface="+mn-lt"/>
          <a:ea typeface="+mn-ea"/>
          <a:cs typeface="+mn-cs"/>
        </a:defRPr>
      </a:lvl1pPr>
      <a:lvl2pPr marL="685800" indent="-336550" algn="l" defTabSz="914400" rtl="0" eaLnBrk="1" latinLnBrk="0" hangingPunct="1">
        <a:spcBef>
          <a:spcPts val="600"/>
        </a:spcBef>
        <a:buFont typeface="Wingdings 2" pitchFamily="18" charset="2"/>
        <a:buChar char=""/>
        <a:defRPr sz="2200" kern="1200">
          <a:solidFill>
            <a:schemeClr val="bg1"/>
          </a:solidFill>
          <a:effectLst>
            <a:outerShdw blurRad="63500" dist="50800" dir="2700000" algn="tl" rotWithShape="0">
              <a:prstClr val="black">
                <a:alpha val="50000"/>
              </a:prstClr>
            </a:outerShdw>
          </a:effectLst>
          <a:latin typeface="+mn-lt"/>
          <a:ea typeface="+mn-ea"/>
          <a:cs typeface="+mn-cs"/>
        </a:defRPr>
      </a:lvl2pPr>
      <a:lvl3pPr marL="1035050" indent="-349250" algn="l" defTabSz="914400" rtl="0" eaLnBrk="1" latinLnBrk="0" hangingPunct="1">
        <a:spcBef>
          <a:spcPts val="600"/>
        </a:spcBef>
        <a:buFont typeface="Wingdings 2" pitchFamily="18" charset="2"/>
        <a:buChar char=""/>
        <a:defRPr sz="2000" kern="1200">
          <a:solidFill>
            <a:schemeClr val="bg1"/>
          </a:solidFill>
          <a:effectLst>
            <a:outerShdw blurRad="63500" dist="50800" dir="2700000" algn="tl" rotWithShape="0">
              <a:prstClr val="black">
                <a:alpha val="50000"/>
              </a:prstClr>
            </a:outerShdw>
          </a:effectLst>
          <a:latin typeface="+mn-lt"/>
          <a:ea typeface="+mn-ea"/>
          <a:cs typeface="+mn-cs"/>
        </a:defRPr>
      </a:lvl3pPr>
      <a:lvl4pPr marL="1371600" indent="-3365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mn-lt"/>
          <a:ea typeface="+mn-ea"/>
          <a:cs typeface="+mn-cs"/>
        </a:defRPr>
      </a:lvl4pPr>
      <a:lvl5pPr marL="1720850" indent="-3492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mn-lt"/>
          <a:ea typeface="+mn-ea"/>
          <a:cs typeface="+mn-cs"/>
        </a:defRPr>
      </a:lvl5pPr>
      <a:lvl6pPr marL="2055813"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6pPr>
      <a:lvl7pPr marL="2398713"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7pPr>
      <a:lvl8pPr marL="2743200"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8pPr>
      <a:lvl9pPr marL="3087688" indent="-344488" algn="l" defTabSz="914400" rtl="0" eaLnBrk="1" latinLnBrk="0" hangingPunct="1">
        <a:spcBef>
          <a:spcPct val="20000"/>
        </a:spcBef>
        <a:buFont typeface="Wingdings 2" pitchFamily="18" charset="2"/>
        <a:buChar char=""/>
        <a:defRPr lang="en-US" sz="1800" kern="1200" dirty="0">
          <a:solidFill>
            <a:schemeClr val="bg1"/>
          </a:solidFill>
          <a:effectLst>
            <a:outerShdw blurRad="63500" dist="50800" dir="2700000" algn="tl" rotWithShape="0">
              <a:prstClr val="black">
                <a:alpha val="50000"/>
              </a:prst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fishwildlife.org/files/ConEd-Schoolyard-Biodiversity-Guide.pdf" TargetMode="External"/><Relationship Id="rId4" Type="http://schemas.openxmlformats.org/officeDocument/2006/relationships/hyperlink" Target="http://www.fishwildlife.org/files/ConEd-Landscape-Investigation-Guidelines.pdf" TargetMode="External"/><Relationship Id="rId1" Type="http://schemas.openxmlformats.org/officeDocument/2006/relationships/slideLayout" Target="../slideLayouts/slideLayout2.xml"/><Relationship Id="rId2" Type="http://schemas.openxmlformats.org/officeDocument/2006/relationships/hyperlink" Target="http://209.15.226.145/~fishwild/corecode/uploads/document/uploaded_pdfs/corecode_fishwild/ConEd-Field-Investigations-Guide_13.pdf"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 Id="rId3" Type="http://schemas.openxmlformats.org/officeDocument/2006/relationships/image" Target="../media/image1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Relevant Field Investigations </a:t>
            </a:r>
            <a:endParaRPr lang="en-US" dirty="0"/>
          </a:p>
        </p:txBody>
      </p:sp>
      <p:sp>
        <p:nvSpPr>
          <p:cNvPr id="3" name="Subtitle 2"/>
          <p:cNvSpPr>
            <a:spLocks noGrp="1"/>
          </p:cNvSpPr>
          <p:nvPr>
            <p:ph type="subTitle" idx="1"/>
          </p:nvPr>
        </p:nvSpPr>
        <p:spPr/>
        <p:txBody>
          <a:bodyPr/>
          <a:lstStyle/>
          <a:p>
            <a:r>
              <a:rPr lang="en-US" dirty="0" smtClean="0">
                <a:solidFill>
                  <a:schemeClr val="tx1"/>
                </a:solidFill>
              </a:rPr>
              <a:t>The Intersection of Place and Problem</a:t>
            </a:r>
            <a:endParaRPr lang="en-US" dirty="0">
              <a:solidFill>
                <a:schemeClr val="tx1"/>
              </a:solidFill>
            </a:endParaRPr>
          </a:p>
        </p:txBody>
      </p:sp>
    </p:spTree>
    <p:extLst>
      <p:ext uri="{BB962C8B-B14F-4D97-AF65-F5344CB8AC3E}">
        <p14:creationId xmlns:p14="http://schemas.microsoft.com/office/powerpoint/2010/main" val="3350318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Steps of Field Investigations</a:t>
            </a:r>
            <a:endParaRPr lang="en-US" dirty="0"/>
          </a:p>
        </p:txBody>
      </p:sp>
      <p:sp>
        <p:nvSpPr>
          <p:cNvPr id="3" name="Content Placeholder 2"/>
          <p:cNvSpPr>
            <a:spLocks noGrp="1"/>
          </p:cNvSpPr>
          <p:nvPr>
            <p:ph idx="1"/>
          </p:nvPr>
        </p:nvSpPr>
        <p:spPr/>
        <p:txBody>
          <a:bodyPr>
            <a:normAutofit/>
          </a:bodyPr>
          <a:lstStyle/>
          <a:p>
            <a:r>
              <a:rPr lang="en-US" dirty="0" smtClean="0"/>
              <a:t>Isolating the Question</a:t>
            </a:r>
          </a:p>
          <a:p>
            <a:pPr lvl="1"/>
            <a:r>
              <a:rPr lang="en-US" dirty="0" smtClean="0"/>
              <a:t>Share your questions </a:t>
            </a:r>
          </a:p>
          <a:p>
            <a:pPr lvl="1"/>
            <a:r>
              <a:rPr lang="en-US" dirty="0" smtClean="0"/>
              <a:t>Select the “one” to carry further</a:t>
            </a:r>
          </a:p>
        </p:txBody>
      </p:sp>
    </p:spTree>
    <p:extLst>
      <p:ext uri="{BB962C8B-B14F-4D97-AF65-F5344CB8AC3E}">
        <p14:creationId xmlns:p14="http://schemas.microsoft.com/office/powerpoint/2010/main" val="284217057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Steps of Field Investigations</a:t>
            </a:r>
            <a:endParaRPr lang="en-US" dirty="0"/>
          </a:p>
        </p:txBody>
      </p:sp>
      <p:sp>
        <p:nvSpPr>
          <p:cNvPr id="3" name="Content Placeholder 2"/>
          <p:cNvSpPr>
            <a:spLocks noGrp="1"/>
          </p:cNvSpPr>
          <p:nvPr>
            <p:ph idx="1"/>
          </p:nvPr>
        </p:nvSpPr>
        <p:spPr/>
        <p:txBody>
          <a:bodyPr>
            <a:normAutofit/>
          </a:bodyPr>
          <a:lstStyle/>
          <a:p>
            <a:r>
              <a:rPr lang="en-US" dirty="0" smtClean="0"/>
              <a:t>Describing the Site</a:t>
            </a:r>
          </a:p>
          <a:p>
            <a:pPr lvl="1"/>
            <a:r>
              <a:rPr lang="en-US" dirty="0" smtClean="0"/>
              <a:t>Return to the original site for further observations (e.g., drawing, using numbers, labeled diagrams, writing)</a:t>
            </a:r>
          </a:p>
          <a:p>
            <a:pPr lvl="2"/>
            <a:r>
              <a:rPr lang="en-US" dirty="0" smtClean="0"/>
              <a:t>What does “it” look like? (e.g., size, shape, color)</a:t>
            </a:r>
          </a:p>
          <a:p>
            <a:pPr lvl="2"/>
            <a:r>
              <a:rPr lang="en-US" dirty="0" smtClean="0"/>
              <a:t>What does “it” feel like? (e.g., texture, temperature)</a:t>
            </a:r>
          </a:p>
          <a:p>
            <a:pPr lvl="2"/>
            <a:r>
              <a:rPr lang="en-US" dirty="0" smtClean="0"/>
              <a:t>What does “it” smell like?</a:t>
            </a:r>
          </a:p>
          <a:p>
            <a:pPr lvl="2"/>
            <a:r>
              <a:rPr lang="en-US" dirty="0" smtClean="0"/>
              <a:t>What does “it” sound like?</a:t>
            </a:r>
          </a:p>
        </p:txBody>
      </p:sp>
    </p:spTree>
    <p:extLst>
      <p:ext uri="{BB962C8B-B14F-4D97-AF65-F5344CB8AC3E}">
        <p14:creationId xmlns:p14="http://schemas.microsoft.com/office/powerpoint/2010/main" val="361219458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Steps of Field Investigations</a:t>
            </a:r>
            <a:endParaRPr lang="en-US" dirty="0"/>
          </a:p>
        </p:txBody>
      </p:sp>
      <p:sp>
        <p:nvSpPr>
          <p:cNvPr id="3" name="Content Placeholder 2"/>
          <p:cNvSpPr>
            <a:spLocks noGrp="1"/>
          </p:cNvSpPr>
          <p:nvPr>
            <p:ph idx="1"/>
          </p:nvPr>
        </p:nvSpPr>
        <p:spPr/>
        <p:txBody>
          <a:bodyPr>
            <a:normAutofit/>
          </a:bodyPr>
          <a:lstStyle/>
          <a:p>
            <a:r>
              <a:rPr lang="en-US" dirty="0" smtClean="0"/>
              <a:t>Designing the Study</a:t>
            </a:r>
          </a:p>
          <a:p>
            <a:pPr lvl="1"/>
            <a:r>
              <a:rPr lang="en-US" dirty="0" smtClean="0"/>
              <a:t>Review the question</a:t>
            </a:r>
          </a:p>
          <a:p>
            <a:pPr lvl="1"/>
            <a:r>
              <a:rPr lang="en-US" dirty="0" smtClean="0"/>
              <a:t>Journal multiple hypotheses</a:t>
            </a:r>
          </a:p>
          <a:p>
            <a:pPr lvl="1"/>
            <a:r>
              <a:rPr lang="en-US" dirty="0" smtClean="0"/>
              <a:t>Write predictions for each hypothesis</a:t>
            </a:r>
          </a:p>
          <a:p>
            <a:pPr lvl="1"/>
            <a:r>
              <a:rPr lang="en-US" dirty="0" smtClean="0"/>
              <a:t>Identify materials needed </a:t>
            </a:r>
            <a:r>
              <a:rPr lang="en-US" smtClean="0"/>
              <a:t>for the investigation</a:t>
            </a:r>
          </a:p>
          <a:p>
            <a:pPr lvl="1"/>
            <a:endParaRPr lang="en-US" dirty="0" smtClean="0"/>
          </a:p>
          <a:p>
            <a:pPr lvl="1"/>
            <a:endParaRPr lang="en-US" dirty="0" smtClean="0"/>
          </a:p>
          <a:p>
            <a:pPr lvl="1"/>
            <a:endParaRPr lang="en-US" dirty="0" smtClean="0"/>
          </a:p>
          <a:p>
            <a:pPr lvl="1"/>
            <a:endParaRPr lang="en-US" dirty="0" smtClean="0"/>
          </a:p>
        </p:txBody>
      </p:sp>
    </p:spTree>
    <p:extLst>
      <p:ext uri="{BB962C8B-B14F-4D97-AF65-F5344CB8AC3E}">
        <p14:creationId xmlns:p14="http://schemas.microsoft.com/office/powerpoint/2010/main" val="82018161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Connecting the Experience</a:t>
            </a:r>
            <a:endParaRPr lang="en-US" dirty="0"/>
          </a:p>
        </p:txBody>
      </p:sp>
      <p:sp>
        <p:nvSpPr>
          <p:cNvPr id="3" name="Content Placeholder 2"/>
          <p:cNvSpPr>
            <a:spLocks noGrp="1"/>
          </p:cNvSpPr>
          <p:nvPr>
            <p:ph idx="1"/>
          </p:nvPr>
        </p:nvSpPr>
        <p:spPr/>
        <p:txBody>
          <a:bodyPr/>
          <a:lstStyle/>
          <a:p>
            <a:r>
              <a:rPr lang="en-US" dirty="0" smtClean="0"/>
              <a:t>How might this work for you and your students?</a:t>
            </a:r>
          </a:p>
          <a:p>
            <a:r>
              <a:rPr lang="en-US" dirty="0" smtClean="0"/>
              <a:t>What other learning opportunities may emerge out of a similar experience?</a:t>
            </a:r>
          </a:p>
          <a:p>
            <a:pPr marL="0" indent="0">
              <a:buNone/>
            </a:pPr>
            <a:endParaRPr lang="en-US" dirty="0" smtClean="0"/>
          </a:p>
          <a:p>
            <a:endParaRPr lang="en-US" dirty="0"/>
          </a:p>
        </p:txBody>
      </p:sp>
    </p:spTree>
    <p:extLst>
      <p:ext uri="{BB962C8B-B14F-4D97-AF65-F5344CB8AC3E}">
        <p14:creationId xmlns:p14="http://schemas.microsoft.com/office/powerpoint/2010/main" val="21294524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Conclusion</a:t>
            </a:r>
            <a:endParaRPr lang="en-US" dirty="0"/>
          </a:p>
        </p:txBody>
      </p:sp>
      <p:sp>
        <p:nvSpPr>
          <p:cNvPr id="5" name="Content Placeholder 4"/>
          <p:cNvSpPr>
            <a:spLocks noGrp="1"/>
          </p:cNvSpPr>
          <p:nvPr>
            <p:ph idx="1"/>
          </p:nvPr>
        </p:nvSpPr>
        <p:spPr/>
        <p:txBody>
          <a:bodyPr/>
          <a:lstStyle/>
          <a:p>
            <a:r>
              <a:rPr lang="en-US" dirty="0" smtClean="0"/>
              <a:t>Once a teacher makes the connection between the classroom world and the world outside, enormous possibilities open like a morning glory bud untwisting at dawn, a beautiful unfurling of inspiration and wonderment. </a:t>
            </a:r>
          </a:p>
          <a:p>
            <a:pPr marL="0" indent="0">
              <a:buNone/>
            </a:pPr>
            <a:r>
              <a:rPr lang="en-US" dirty="0" smtClean="0"/>
              <a:t>		~ </a:t>
            </a:r>
            <a:r>
              <a:rPr lang="en-US" dirty="0" err="1" smtClean="0"/>
              <a:t>Zwinger</a:t>
            </a:r>
            <a:r>
              <a:rPr lang="en-US" dirty="0" smtClean="0"/>
              <a:t>, 1996, p. vi</a:t>
            </a:r>
            <a:endParaRPr lang="en-US" dirty="0"/>
          </a:p>
        </p:txBody>
      </p:sp>
    </p:spTree>
    <p:extLst>
      <p:ext uri="{BB962C8B-B14F-4D97-AF65-F5344CB8AC3E}">
        <p14:creationId xmlns:p14="http://schemas.microsoft.com/office/powerpoint/2010/main" val="2113510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Field Investigations: Using Outdoor Environments to Foster Student Learning of </a:t>
            </a:r>
            <a:r>
              <a:rPr lang="en-US" dirty="0"/>
              <a:t>Scientific Processes </a:t>
            </a:r>
            <a:r>
              <a:rPr lang="en-US" dirty="0">
                <a:hlinkClick r:id="rId2"/>
              </a:rPr>
              <a:t>http://209.15.226.145/~fishwild/corecode/uploads/document/uploaded_pdfs/corecode_fishwild/ConEd-Field-Investigations-Guide_13.</a:t>
            </a:r>
            <a:r>
              <a:rPr lang="en-US" dirty="0" smtClean="0">
                <a:hlinkClick r:id="rId2"/>
              </a:rPr>
              <a:t>pdf</a:t>
            </a:r>
            <a:r>
              <a:rPr lang="en-US" dirty="0" smtClean="0"/>
              <a:t> </a:t>
            </a:r>
          </a:p>
          <a:p>
            <a:r>
              <a:rPr lang="en-US" dirty="0" smtClean="0"/>
              <a:t>Schoolyard Biodiversity Investigation </a:t>
            </a:r>
            <a:r>
              <a:rPr lang="en-US" dirty="0"/>
              <a:t>Educator Guide </a:t>
            </a:r>
            <a:r>
              <a:rPr lang="en-US" dirty="0">
                <a:hlinkClick r:id="rId3"/>
              </a:rPr>
              <a:t>http://www.fishwildlife.org/files/ConEd-Schoolyard-Biodiversity-</a:t>
            </a:r>
            <a:r>
              <a:rPr lang="en-US" dirty="0" smtClean="0">
                <a:hlinkClick r:id="rId3"/>
              </a:rPr>
              <a:t>Guide.pdf</a:t>
            </a:r>
            <a:endParaRPr lang="en-US" dirty="0" smtClean="0"/>
          </a:p>
          <a:p>
            <a:r>
              <a:rPr lang="en-US" dirty="0" smtClean="0"/>
              <a:t>Landscape </a:t>
            </a:r>
            <a:r>
              <a:rPr lang="en-US" dirty="0"/>
              <a:t>Investigation Guidelines </a:t>
            </a:r>
            <a:r>
              <a:rPr lang="en-US" dirty="0">
                <a:hlinkClick r:id="rId4"/>
              </a:rPr>
              <a:t>http://www.fishwildlife.org/files/ConEd-Landscape-Investigation-</a:t>
            </a:r>
            <a:r>
              <a:rPr lang="en-US" dirty="0" smtClean="0">
                <a:hlinkClick r:id="rId4"/>
              </a:rPr>
              <a:t>Guidelines.pdf</a:t>
            </a:r>
            <a:r>
              <a:rPr lang="en-US" dirty="0" smtClean="0"/>
              <a:t> </a:t>
            </a:r>
            <a:endParaRPr lang="en-US" dirty="0"/>
          </a:p>
        </p:txBody>
      </p:sp>
    </p:spTree>
    <p:extLst>
      <p:ext uri="{BB962C8B-B14F-4D97-AF65-F5344CB8AC3E}">
        <p14:creationId xmlns:p14="http://schemas.microsoft.com/office/powerpoint/2010/main" val="24324411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Ultimate Challenge </a:t>
            </a:r>
            <a:br>
              <a:rPr lang="en-US" dirty="0" smtClean="0"/>
            </a:br>
            <a:r>
              <a:rPr lang="en-US" dirty="0" smtClean="0"/>
              <a:t>for a Teacher</a:t>
            </a:r>
            <a:endParaRPr lang="en-US" dirty="0"/>
          </a:p>
        </p:txBody>
      </p:sp>
      <p:sp>
        <p:nvSpPr>
          <p:cNvPr id="3" name="Content Placeholder 2"/>
          <p:cNvSpPr>
            <a:spLocks noGrp="1"/>
          </p:cNvSpPr>
          <p:nvPr>
            <p:ph idx="1"/>
          </p:nvPr>
        </p:nvSpPr>
        <p:spPr/>
        <p:txBody>
          <a:bodyPr>
            <a:normAutofit/>
          </a:bodyPr>
          <a:lstStyle/>
          <a:p>
            <a:r>
              <a:rPr lang="en-US" dirty="0" smtClean="0"/>
              <a:t>“We have come to realize that meaning matters and is not something that can be imparted from teacher to student. In a sense, all teachers can do is to ‘make noise in their environment.’ We have no main line into the brains of our students. We are shapers of the environment. But in the end, what children make of what we provide is a function of what they construe from what we offer. Meanings are not given, they are </a:t>
            </a:r>
            <a:r>
              <a:rPr lang="en-US" dirty="0" smtClean="0"/>
              <a:t>made.”						</a:t>
            </a:r>
            <a:endParaRPr lang="en-US" dirty="0"/>
          </a:p>
          <a:p>
            <a:pPr marL="0" indent="0">
              <a:buNone/>
            </a:pPr>
            <a:r>
              <a:rPr lang="en-US" dirty="0" smtClean="0"/>
              <a:t>		~ Elliot Eisner (1999, p. 658)</a:t>
            </a:r>
            <a:endParaRPr lang="en-US" dirty="0"/>
          </a:p>
        </p:txBody>
      </p:sp>
    </p:spTree>
    <p:extLst>
      <p:ext uri="{BB962C8B-B14F-4D97-AF65-F5344CB8AC3E}">
        <p14:creationId xmlns:p14="http://schemas.microsoft.com/office/powerpoint/2010/main" val="25060315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Place and Space</a:t>
            </a:r>
            <a:endParaRPr lang="en-US" dirty="0"/>
          </a:p>
        </p:txBody>
      </p:sp>
      <p:sp>
        <p:nvSpPr>
          <p:cNvPr id="3" name="Content Placeholder 2"/>
          <p:cNvSpPr>
            <a:spLocks noGrp="1"/>
          </p:cNvSpPr>
          <p:nvPr>
            <p:ph idx="1"/>
          </p:nvPr>
        </p:nvSpPr>
        <p:spPr/>
        <p:txBody>
          <a:bodyPr/>
          <a:lstStyle/>
          <a:p>
            <a:r>
              <a:rPr lang="en-US" dirty="0" smtClean="0"/>
              <a:t>The National Geography Standards (1994) defines </a:t>
            </a:r>
            <a:r>
              <a:rPr lang="en-US" i="1" dirty="0" smtClean="0"/>
              <a:t>space</a:t>
            </a:r>
            <a:r>
              <a:rPr lang="en-US" dirty="0" smtClean="0"/>
              <a:t> in terms of location, distance, direction, pattern, shape and arrangement and </a:t>
            </a:r>
            <a:r>
              <a:rPr lang="en-US" i="1" dirty="0" smtClean="0"/>
              <a:t>place</a:t>
            </a:r>
            <a:r>
              <a:rPr lang="en-US" dirty="0" smtClean="0"/>
              <a:t> as the relationship between physical environmental characteristics (e.g., climate, topography, vegetation) and human characteristics (e.g., economic activity, settlement, land use).</a:t>
            </a:r>
          </a:p>
          <a:p>
            <a:r>
              <a:rPr lang="en-US" dirty="0" smtClean="0"/>
              <a:t>Place is space endowed with physical and human meaning.</a:t>
            </a:r>
          </a:p>
          <a:p>
            <a:endParaRPr lang="en-US" dirty="0"/>
          </a:p>
        </p:txBody>
      </p:sp>
    </p:spTree>
    <p:extLst>
      <p:ext uri="{BB962C8B-B14F-4D97-AF65-F5344CB8AC3E}">
        <p14:creationId xmlns:p14="http://schemas.microsoft.com/office/powerpoint/2010/main" val="5535639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Restored Wetlands</a:t>
            </a:r>
            <a:endParaRPr lang="en-US" dirty="0"/>
          </a:p>
        </p:txBody>
      </p:sp>
      <p:pic>
        <p:nvPicPr>
          <p:cNvPr id="5" name="Picture 4" descr="Wetlands imag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7733" y="1780312"/>
            <a:ext cx="6479069" cy="4956267"/>
          </a:xfrm>
          <a:prstGeom prst="rect">
            <a:avLst/>
          </a:prstGeom>
        </p:spPr>
      </p:pic>
      <p:pic>
        <p:nvPicPr>
          <p:cNvPr id="4" name="Content Placeholder 3" descr="aerial bridge shot.jpg"/>
          <p:cNvPicPr>
            <a:picLocks noGrp="1" noChangeAspect="1"/>
          </p:cNvPicPr>
          <p:nvPr>
            <p:ph idx="1"/>
          </p:nvPr>
        </p:nvPicPr>
        <p:blipFill>
          <a:blip r:embed="rId3">
            <a:extLst>
              <a:ext uri="{28A0092B-C50C-407E-A947-70E740481C1C}">
                <a14:useLocalDpi xmlns:a14="http://schemas.microsoft.com/office/drawing/2010/main" val="0"/>
              </a:ext>
            </a:extLst>
          </a:blip>
          <a:srcRect t="-19236" b="-19236"/>
          <a:stretch>
            <a:fillRect/>
          </a:stretch>
        </p:blipFill>
        <p:spPr>
          <a:xfrm>
            <a:off x="765174" y="4125113"/>
            <a:ext cx="7716542" cy="3091122"/>
          </a:xfrm>
        </p:spPr>
      </p:pic>
    </p:spTree>
    <p:extLst>
      <p:ext uri="{BB962C8B-B14F-4D97-AF65-F5344CB8AC3E}">
        <p14:creationId xmlns:p14="http://schemas.microsoft.com/office/powerpoint/2010/main" val="416705999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Restored Wetlands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96831793"/>
              </p:ext>
            </p:extLst>
          </p:nvPr>
        </p:nvGraphicFramePr>
        <p:xfrm>
          <a:off x="765175" y="2070100"/>
          <a:ext cx="7612064" cy="2103119"/>
        </p:xfrm>
        <a:graphic>
          <a:graphicData uri="http://schemas.openxmlformats.org/drawingml/2006/table">
            <a:tbl>
              <a:tblPr firstRow="1" bandRow="1">
                <a:tableStyleId>{327F97BB-C833-4FB7-BDE5-3F7075034690}</a:tableStyleId>
              </a:tblPr>
              <a:tblGrid>
                <a:gridCol w="1903016"/>
                <a:gridCol w="1903016"/>
                <a:gridCol w="1903016"/>
                <a:gridCol w="1903016"/>
              </a:tblGrid>
              <a:tr h="370840">
                <a:tc>
                  <a:txBody>
                    <a:bodyPr/>
                    <a:lstStyle/>
                    <a:p>
                      <a:r>
                        <a:rPr lang="en-US" dirty="0" smtClean="0"/>
                        <a:t>Spatial Perspective</a:t>
                      </a:r>
                      <a:endParaRPr lang="en-US" dirty="0"/>
                    </a:p>
                  </a:txBody>
                  <a:tcPr/>
                </a:tc>
                <a:tc>
                  <a:txBody>
                    <a:bodyPr/>
                    <a:lstStyle/>
                    <a:p>
                      <a:r>
                        <a:rPr lang="en-US" dirty="0" smtClean="0"/>
                        <a:t>Ecological Perspective</a:t>
                      </a:r>
                      <a:endParaRPr lang="en-US" dirty="0"/>
                    </a:p>
                  </a:txBody>
                  <a:tcPr/>
                </a:tc>
                <a:tc>
                  <a:txBody>
                    <a:bodyPr/>
                    <a:lstStyle/>
                    <a:p>
                      <a:r>
                        <a:rPr lang="en-US" dirty="0" smtClean="0"/>
                        <a:t>Economic Perspective</a:t>
                      </a:r>
                      <a:endParaRPr lang="en-US" dirty="0"/>
                    </a:p>
                  </a:txBody>
                  <a:tcPr/>
                </a:tc>
                <a:tc>
                  <a:txBody>
                    <a:bodyPr/>
                    <a:lstStyle/>
                    <a:p>
                      <a:r>
                        <a:rPr lang="en-US" dirty="0" smtClean="0"/>
                        <a:t>Historical Perspective</a:t>
                      </a:r>
                      <a:endParaRPr lang="en-US" dirty="0"/>
                    </a:p>
                  </a:txBody>
                  <a:tcPr/>
                </a:tc>
              </a:tr>
              <a:tr h="370840">
                <a:tc>
                  <a:txBody>
                    <a:bodyPr/>
                    <a:lstStyle/>
                    <a:p>
                      <a:r>
                        <a:rPr lang="en-US" dirty="0" smtClean="0"/>
                        <a:t>What features,</a:t>
                      </a:r>
                      <a:r>
                        <a:rPr lang="en-US" baseline="0" dirty="0" smtClean="0"/>
                        <a:t> patterns, and relationships do you see?</a:t>
                      </a:r>
                      <a:endParaRPr lang="en-US" dirty="0"/>
                    </a:p>
                  </a:txBody>
                  <a:tcPr/>
                </a:tc>
                <a:tc>
                  <a:txBody>
                    <a:bodyPr/>
                    <a:lstStyle/>
                    <a:p>
                      <a:r>
                        <a:rPr lang="en-US" dirty="0" smtClean="0"/>
                        <a:t>What connections to</a:t>
                      </a:r>
                      <a:r>
                        <a:rPr lang="en-US" baseline="0" dirty="0" smtClean="0"/>
                        <a:t> and impacts on the environment are present?</a:t>
                      </a:r>
                      <a:endParaRPr lang="en-US" dirty="0"/>
                    </a:p>
                  </a:txBody>
                  <a:tcPr/>
                </a:tc>
                <a:tc>
                  <a:txBody>
                    <a:bodyPr/>
                    <a:lstStyle/>
                    <a:p>
                      <a:r>
                        <a:rPr lang="en-US" dirty="0" smtClean="0"/>
                        <a:t>How might the economics</a:t>
                      </a:r>
                      <a:r>
                        <a:rPr lang="en-US" baseline="0" dirty="0" smtClean="0"/>
                        <a:t> affect its’ features or characteristics?</a:t>
                      </a:r>
                      <a:endParaRPr lang="en-US" dirty="0"/>
                    </a:p>
                  </a:txBody>
                  <a:tcPr/>
                </a:tc>
                <a:tc>
                  <a:txBody>
                    <a:bodyPr/>
                    <a:lstStyle/>
                    <a:p>
                      <a:r>
                        <a:rPr lang="en-US" dirty="0" smtClean="0"/>
                        <a:t>How has this location changed over time?</a:t>
                      </a:r>
                      <a:endParaRPr lang="en-US" dirty="0"/>
                    </a:p>
                  </a:txBody>
                  <a:tcPr/>
                </a:tc>
              </a:tr>
            </a:tbl>
          </a:graphicData>
        </a:graphic>
      </p:graphicFrame>
      <p:sp>
        <p:nvSpPr>
          <p:cNvPr id="5" name="TextBox 4"/>
          <p:cNvSpPr txBox="1"/>
          <p:nvPr/>
        </p:nvSpPr>
        <p:spPr>
          <a:xfrm>
            <a:off x="765174" y="4614170"/>
            <a:ext cx="7612065" cy="1754327"/>
          </a:xfrm>
          <a:prstGeom prst="rect">
            <a:avLst/>
          </a:prstGeom>
          <a:noFill/>
        </p:spPr>
        <p:txBody>
          <a:bodyPr wrap="square" rtlCol="0">
            <a:spAutoFit/>
          </a:bodyPr>
          <a:lstStyle/>
          <a:p>
            <a:r>
              <a:rPr lang="en-US" dirty="0">
                <a:solidFill>
                  <a:schemeClr val="bg1"/>
                </a:solidFill>
              </a:rPr>
              <a:t>Describe the physical or natural characteristics </a:t>
            </a:r>
            <a:r>
              <a:rPr lang="en-US" dirty="0" smtClean="0">
                <a:solidFill>
                  <a:schemeClr val="bg1"/>
                </a:solidFill>
              </a:rPr>
              <a:t>of IUSB’s </a:t>
            </a:r>
            <a:r>
              <a:rPr lang="en-US" dirty="0">
                <a:solidFill>
                  <a:schemeClr val="bg1"/>
                </a:solidFill>
              </a:rPr>
              <a:t>Restored </a:t>
            </a:r>
            <a:r>
              <a:rPr lang="en-US" dirty="0" smtClean="0">
                <a:solidFill>
                  <a:schemeClr val="bg1"/>
                </a:solidFill>
              </a:rPr>
              <a:t>Wetlands (e.g., landforms, soil types, water features, etc.).</a:t>
            </a:r>
          </a:p>
          <a:p>
            <a:endParaRPr lang="en-US" dirty="0">
              <a:solidFill>
                <a:schemeClr val="bg1"/>
              </a:solidFill>
            </a:endParaRPr>
          </a:p>
          <a:p>
            <a:r>
              <a:rPr lang="en-US" dirty="0">
                <a:solidFill>
                  <a:schemeClr val="bg1"/>
                </a:solidFill>
              </a:rPr>
              <a:t>Describe </a:t>
            </a:r>
            <a:r>
              <a:rPr lang="en-US" dirty="0" smtClean="0">
                <a:solidFill>
                  <a:schemeClr val="bg1"/>
                </a:solidFill>
              </a:rPr>
              <a:t>its’ </a:t>
            </a:r>
            <a:r>
              <a:rPr lang="en-US" dirty="0">
                <a:solidFill>
                  <a:schemeClr val="bg1"/>
                </a:solidFill>
              </a:rPr>
              <a:t>human or cultural </a:t>
            </a:r>
            <a:r>
              <a:rPr lang="en-US" dirty="0" smtClean="0">
                <a:solidFill>
                  <a:schemeClr val="bg1"/>
                </a:solidFill>
              </a:rPr>
              <a:t>characteristics (e.g., population, land use, economy, etc.). </a:t>
            </a:r>
            <a:endParaRPr lang="en-US" dirty="0">
              <a:solidFill>
                <a:schemeClr val="bg1"/>
              </a:solidFill>
            </a:endParaRPr>
          </a:p>
          <a:p>
            <a:r>
              <a:rPr lang="en-US" dirty="0" smtClean="0"/>
              <a:t> </a:t>
            </a:r>
            <a:endParaRPr lang="en-US" dirty="0"/>
          </a:p>
        </p:txBody>
      </p:sp>
    </p:spTree>
    <p:extLst>
      <p:ext uri="{BB962C8B-B14F-4D97-AF65-F5344CB8AC3E}">
        <p14:creationId xmlns:p14="http://schemas.microsoft.com/office/powerpoint/2010/main" val="9630073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Local Learning by</a:t>
            </a:r>
            <a:br>
              <a:rPr lang="en-US" dirty="0" smtClean="0"/>
            </a:br>
            <a:r>
              <a:rPr lang="en-US" dirty="0" smtClean="0"/>
              <a:t>Asking Local Questions</a:t>
            </a:r>
            <a:endParaRPr lang="en-US" dirty="0"/>
          </a:p>
        </p:txBody>
      </p:sp>
      <p:sp>
        <p:nvSpPr>
          <p:cNvPr id="3" name="Content Placeholder 2"/>
          <p:cNvSpPr>
            <a:spLocks noGrp="1"/>
          </p:cNvSpPr>
          <p:nvPr>
            <p:ph idx="1"/>
          </p:nvPr>
        </p:nvSpPr>
        <p:spPr/>
        <p:txBody>
          <a:bodyPr>
            <a:normAutofit/>
          </a:bodyPr>
          <a:lstStyle/>
          <a:p>
            <a:r>
              <a:rPr lang="en-US" dirty="0" smtClean="0"/>
              <a:t>What defines the Restored Wetlands?</a:t>
            </a:r>
          </a:p>
          <a:p>
            <a:r>
              <a:rPr lang="en-US" dirty="0" smtClean="0"/>
              <a:t>Describe its parts and the interrelationships found there?</a:t>
            </a:r>
          </a:p>
          <a:p>
            <a:r>
              <a:rPr lang="en-US" dirty="0" smtClean="0"/>
              <a:t>What is my relationship to this place?</a:t>
            </a:r>
          </a:p>
        </p:txBody>
      </p:sp>
    </p:spTree>
    <p:extLst>
      <p:ext uri="{BB962C8B-B14F-4D97-AF65-F5344CB8AC3E}">
        <p14:creationId xmlns:p14="http://schemas.microsoft.com/office/powerpoint/2010/main" val="318113334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Diversity of Field Investigations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7230328"/>
              </p:ext>
            </p:extLst>
          </p:nvPr>
        </p:nvGraphicFramePr>
        <p:xfrm>
          <a:off x="765175" y="2070100"/>
          <a:ext cx="7612062" cy="2651759"/>
        </p:xfrm>
        <a:graphic>
          <a:graphicData uri="http://schemas.openxmlformats.org/drawingml/2006/table">
            <a:tbl>
              <a:tblPr firstRow="1" bandRow="1">
                <a:tableStyleId>{35758FB7-9AC5-4552-8A53-C91805E547FA}</a:tableStyleId>
              </a:tblPr>
              <a:tblGrid>
                <a:gridCol w="2537354"/>
                <a:gridCol w="2537354"/>
                <a:gridCol w="2537354"/>
              </a:tblGrid>
              <a:tr h="370840">
                <a:tc>
                  <a:txBody>
                    <a:bodyPr/>
                    <a:lstStyle/>
                    <a:p>
                      <a:pPr algn="ctr"/>
                      <a:r>
                        <a:rPr lang="en-US" dirty="0" smtClean="0"/>
                        <a:t>Descriptive Field Investigations</a:t>
                      </a:r>
                      <a:endParaRPr lang="en-US" dirty="0"/>
                    </a:p>
                  </a:txBody>
                  <a:tcPr marL="84578" marR="84578"/>
                </a:tc>
                <a:tc>
                  <a:txBody>
                    <a:bodyPr/>
                    <a:lstStyle/>
                    <a:p>
                      <a:pPr algn="ctr"/>
                      <a:r>
                        <a:rPr lang="en-US" dirty="0" smtClean="0"/>
                        <a:t>Comparative Field Investigations</a:t>
                      </a:r>
                      <a:endParaRPr lang="en-US" dirty="0"/>
                    </a:p>
                  </a:txBody>
                  <a:tcPr marL="84578" marR="84578"/>
                </a:tc>
                <a:tc>
                  <a:txBody>
                    <a:bodyPr/>
                    <a:lstStyle/>
                    <a:p>
                      <a:pPr algn="ctr"/>
                      <a:r>
                        <a:rPr lang="en-US" dirty="0" smtClean="0"/>
                        <a:t>Correlative Field Investigations</a:t>
                      </a:r>
                      <a:endParaRPr lang="en-US" dirty="0"/>
                    </a:p>
                  </a:txBody>
                  <a:tcPr marL="84578" marR="84578"/>
                </a:tc>
              </a:tr>
              <a:tr h="370840">
                <a:tc>
                  <a:txBody>
                    <a:bodyPr/>
                    <a:lstStyle/>
                    <a:p>
                      <a:r>
                        <a:rPr lang="en-US" dirty="0" smtClean="0"/>
                        <a:t>Describing</a:t>
                      </a:r>
                      <a:r>
                        <a:rPr lang="en-US" baseline="0" dirty="0" smtClean="0"/>
                        <a:t> and/or quantifying parts of the natural system</a:t>
                      </a:r>
                      <a:endParaRPr lang="en-US" dirty="0"/>
                    </a:p>
                  </a:txBody>
                  <a:tcPr marL="84578" marR="84578"/>
                </a:tc>
                <a:tc>
                  <a:txBody>
                    <a:bodyPr/>
                    <a:lstStyle/>
                    <a:p>
                      <a:r>
                        <a:rPr lang="en-US" dirty="0" smtClean="0"/>
                        <a:t>Collecting data on different populations/organisms</a:t>
                      </a:r>
                      <a:r>
                        <a:rPr lang="en-US" baseline="0" dirty="0" smtClean="0"/>
                        <a:t>, or under different conditions (e.g., times of year, locations), to make a comparison</a:t>
                      </a:r>
                      <a:endParaRPr lang="en-US" dirty="0"/>
                    </a:p>
                  </a:txBody>
                  <a:tcPr marL="84578" marR="84578"/>
                </a:tc>
                <a:tc>
                  <a:txBody>
                    <a:bodyPr/>
                    <a:lstStyle/>
                    <a:p>
                      <a:r>
                        <a:rPr lang="en-US" dirty="0" smtClean="0"/>
                        <a:t>Measuring or observing two variables and searching for a relationship</a:t>
                      </a:r>
                      <a:endParaRPr lang="en-US" dirty="0"/>
                    </a:p>
                  </a:txBody>
                  <a:tcPr marL="84578" marR="84578"/>
                </a:tc>
              </a:tr>
            </a:tbl>
          </a:graphicData>
        </a:graphic>
      </p:graphicFrame>
    </p:spTree>
    <p:extLst>
      <p:ext uri="{BB962C8B-B14F-4D97-AF65-F5344CB8AC3E}">
        <p14:creationId xmlns:p14="http://schemas.microsoft.com/office/powerpoint/2010/main" val="224501022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Steps of Field Investigations</a:t>
            </a:r>
            <a:endParaRPr lang="en-US" dirty="0"/>
          </a:p>
        </p:txBody>
      </p:sp>
      <p:sp>
        <p:nvSpPr>
          <p:cNvPr id="3" name="Content Placeholder 2"/>
          <p:cNvSpPr>
            <a:spLocks noGrp="1"/>
          </p:cNvSpPr>
          <p:nvPr>
            <p:ph idx="1"/>
          </p:nvPr>
        </p:nvSpPr>
        <p:spPr/>
        <p:txBody>
          <a:bodyPr>
            <a:normAutofit/>
          </a:bodyPr>
          <a:lstStyle/>
          <a:p>
            <a:r>
              <a:rPr lang="en-US" dirty="0" smtClean="0"/>
              <a:t>Developing the questions</a:t>
            </a:r>
          </a:p>
          <a:p>
            <a:r>
              <a:rPr lang="en-US" dirty="0" smtClean="0"/>
              <a:t>Isolating the question</a:t>
            </a:r>
          </a:p>
          <a:p>
            <a:r>
              <a:rPr lang="en-US" dirty="0" smtClean="0"/>
              <a:t>Describing the site</a:t>
            </a:r>
          </a:p>
          <a:p>
            <a:r>
              <a:rPr lang="en-US" dirty="0" smtClean="0"/>
              <a:t>Designing the study</a:t>
            </a:r>
          </a:p>
          <a:p>
            <a:r>
              <a:rPr lang="en-US" dirty="0" smtClean="0"/>
              <a:t>Collecting data</a:t>
            </a:r>
          </a:p>
          <a:p>
            <a:r>
              <a:rPr lang="en-US" dirty="0" smtClean="0"/>
              <a:t>Communicating the findings</a:t>
            </a:r>
            <a:endParaRPr lang="en-US" dirty="0"/>
          </a:p>
        </p:txBody>
      </p:sp>
    </p:spTree>
    <p:extLst>
      <p:ext uri="{BB962C8B-B14F-4D97-AF65-F5344CB8AC3E}">
        <p14:creationId xmlns:p14="http://schemas.microsoft.com/office/powerpoint/2010/main" val="349870067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Steps of Field Investigations</a:t>
            </a:r>
            <a:endParaRPr lang="en-US" dirty="0"/>
          </a:p>
        </p:txBody>
      </p:sp>
      <p:sp>
        <p:nvSpPr>
          <p:cNvPr id="3" name="Content Placeholder 2"/>
          <p:cNvSpPr>
            <a:spLocks noGrp="1"/>
          </p:cNvSpPr>
          <p:nvPr>
            <p:ph idx="1"/>
          </p:nvPr>
        </p:nvSpPr>
        <p:spPr/>
        <p:txBody>
          <a:bodyPr>
            <a:normAutofit/>
          </a:bodyPr>
          <a:lstStyle/>
          <a:p>
            <a:r>
              <a:rPr lang="en-US" dirty="0" smtClean="0"/>
              <a:t>Developing the questions</a:t>
            </a:r>
          </a:p>
          <a:p>
            <a:pPr lvl="1"/>
            <a:r>
              <a:rPr lang="en-US" dirty="0" smtClean="0"/>
              <a:t>Spend time observing the place</a:t>
            </a:r>
          </a:p>
          <a:p>
            <a:pPr lvl="1"/>
            <a:r>
              <a:rPr lang="en-US" dirty="0" smtClean="0"/>
              <a:t>Journal all questions that come to mind but retrain your mind to only ask “why” and “how” questions</a:t>
            </a:r>
          </a:p>
        </p:txBody>
      </p:sp>
    </p:spTree>
    <p:extLst>
      <p:ext uri="{BB962C8B-B14F-4D97-AF65-F5344CB8AC3E}">
        <p14:creationId xmlns:p14="http://schemas.microsoft.com/office/powerpoint/2010/main" val="1737945256"/>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Habitat">
  <a:themeElements>
    <a:clrScheme name="Habitat">
      <a:dk1>
        <a:sysClr val="windowText" lastClr="000000"/>
      </a:dk1>
      <a:lt1>
        <a:sysClr val="window" lastClr="FFFFFF"/>
      </a:lt1>
      <a:dk2>
        <a:srgbClr val="194431"/>
      </a:dk2>
      <a:lt2>
        <a:srgbClr val="F0E6C3"/>
      </a:lt2>
      <a:accent1>
        <a:srgbClr val="F8C000"/>
      </a:accent1>
      <a:accent2>
        <a:srgbClr val="F88600"/>
      </a:accent2>
      <a:accent3>
        <a:srgbClr val="F83500"/>
      </a:accent3>
      <a:accent4>
        <a:srgbClr val="8B723D"/>
      </a:accent4>
      <a:accent5>
        <a:srgbClr val="818B3D"/>
      </a:accent5>
      <a:accent6>
        <a:srgbClr val="586215"/>
      </a:accent6>
      <a:hlink>
        <a:srgbClr val="FF621D"/>
      </a:hlink>
      <a:folHlink>
        <a:srgbClr val="F3D260"/>
      </a:folHlink>
    </a:clrScheme>
    <a:fontScheme name="Habitat">
      <a:majorFont>
        <a:latin typeface="Book Antiqua"/>
        <a:ea typeface=""/>
        <a:cs typeface=""/>
        <a:font script="Jpan" typeface="ＭＳ 明朝"/>
        <a:font script="Hans" typeface="宋体"/>
        <a:font script="Hant" typeface="新細明體"/>
      </a:majorFont>
      <a:minorFont>
        <a:latin typeface="Book Antiqua"/>
        <a:ea typeface=""/>
        <a:cs typeface=""/>
        <a:font script="Jpan" typeface="ＭＳ 明朝"/>
        <a:font script="Hans" typeface="宋体"/>
        <a:font script="Hant" typeface="新細明體"/>
      </a:minorFont>
    </a:fontScheme>
    <a:fmtScheme name="Habitat">
      <a:fillStyleLst>
        <a:solidFill>
          <a:schemeClr val="phClr"/>
        </a:solidFill>
        <a:blipFill rotWithShape="1">
          <a:blip xmlns:r="http://schemas.openxmlformats.org/officeDocument/2006/relationships" r:embed="rId1">
            <a:duotone>
              <a:schemeClr val="phClr">
                <a:shade val="10000"/>
                <a:satMod val="130000"/>
              </a:schemeClr>
              <a:schemeClr val="phClr">
                <a:satMod val="275000"/>
              </a:schemeClr>
            </a:duotone>
          </a:blip>
          <a:tile tx="0" ty="0" sx="40000" sy="40000" flip="none" algn="tl"/>
        </a:blipFill>
        <a:blipFill rotWithShape="1">
          <a:blip xmlns:r="http://schemas.openxmlformats.org/officeDocument/2006/relationships" r:embed="rId2">
            <a:duotone>
              <a:schemeClr val="phClr">
                <a:shade val="40000"/>
                <a:satMod val="130000"/>
              </a:schemeClr>
              <a:schemeClr val="phClr">
                <a:satMod val="275000"/>
              </a:schemeClr>
            </a:duotone>
          </a:blip>
          <a:stretch/>
        </a:blipFill>
      </a:fillStyleLst>
      <a:lnStyleLst>
        <a:ln w="12700" cap="flat" cmpd="sng" algn="ctr">
          <a:solidFill>
            <a:schemeClr val="phClr">
              <a:shade val="90000"/>
              <a:satMod val="105000"/>
            </a:schemeClr>
          </a:solidFill>
          <a:prstDash val="solid"/>
        </a:ln>
        <a:ln w="25400" cap="flat" cmpd="sng" algn="ctr">
          <a:solidFill>
            <a:schemeClr val="phClr">
              <a:shade val="80000"/>
            </a:schemeClr>
          </a:solidFill>
          <a:prstDash val="solid"/>
        </a:ln>
        <a:ln w="25400" cap="flat" cmpd="sng" algn="ctr">
          <a:solidFill>
            <a:schemeClr val="phClr">
              <a:shade val="70000"/>
            </a:schemeClr>
          </a:solidFill>
          <a:prstDash val="solid"/>
        </a:ln>
      </a:lnStyleLst>
      <a:effectStyleLst>
        <a:effectStyle>
          <a:effectLst/>
        </a:effectStyle>
        <a:effectStyle>
          <a:effectLst>
            <a:outerShdw blurRad="88900" dir="4200000" sx="105000" sy="105000" algn="t" rotWithShape="0">
              <a:srgbClr val="000000">
                <a:alpha val="40000"/>
              </a:srgbClr>
            </a:outerShdw>
          </a:effectLst>
        </a:effectStyle>
        <a:effectStyle>
          <a:effectLst>
            <a:innerShdw blurRad="76200" dist="25400" dir="13200000">
              <a:srgbClr val="000000">
                <a:alpha val="80000"/>
              </a:srgbClr>
            </a:innerShdw>
          </a:effectLst>
          <a:scene3d>
            <a:camera prst="orthographicFront">
              <a:rot lat="0" lon="0" rev="0"/>
            </a:camera>
            <a:lightRig rig="balanced" dir="t">
              <a:rot lat="0" lon="0" rev="19800000"/>
            </a:lightRig>
          </a:scene3d>
          <a:sp3d prstMaterial="softEdge">
            <a:bevelT w="0" h="0"/>
          </a:sp3d>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Habitat.thmx</Template>
  <TotalTime>272</TotalTime>
  <Words>683</Words>
  <Application>Microsoft Macintosh PowerPoint</Application>
  <PresentationFormat>On-screen Show (4:3)</PresentationFormat>
  <Paragraphs>73</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Habitat</vt:lpstr>
      <vt:lpstr>Relevant Field Investigations </vt:lpstr>
      <vt:lpstr>The Ultimate Challenge  for a Teacher</vt:lpstr>
      <vt:lpstr>Place and Space</vt:lpstr>
      <vt:lpstr>The Restored Wetlands</vt:lpstr>
      <vt:lpstr>The Restored Wetlands</vt:lpstr>
      <vt:lpstr>Local Learning by Asking Local Questions</vt:lpstr>
      <vt:lpstr>Diversity of Field Investigations</vt:lpstr>
      <vt:lpstr>Steps of Field Investigations</vt:lpstr>
      <vt:lpstr>Steps of Field Investigations</vt:lpstr>
      <vt:lpstr>Steps of Field Investigations</vt:lpstr>
      <vt:lpstr>Steps of Field Investigations</vt:lpstr>
      <vt:lpstr>Steps of Field Investigations</vt:lpstr>
      <vt:lpstr>Connecting the Experience</vt:lpstr>
      <vt:lpstr>Conclusion</vt:lpstr>
      <vt:lpstr>Resources</vt:lpstr>
    </vt:vector>
  </TitlesOfParts>
  <Company>Indiana University South Bend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Relevant Field Investigations </dc:title>
  <dc:creator>Terri Hebert</dc:creator>
  <cp:lastModifiedBy>Terri Hebert</cp:lastModifiedBy>
  <cp:revision>9</cp:revision>
  <dcterms:created xsi:type="dcterms:W3CDTF">2015-07-14T14:32:09Z</dcterms:created>
  <dcterms:modified xsi:type="dcterms:W3CDTF">2015-07-14T19:20:21Z</dcterms:modified>
</cp:coreProperties>
</file>